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12192000" cy="6858000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80"/>
    <a:srgbClr val="0000CC"/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17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D25B34B5-4466-4F1D-A5F7-EE59E9D45D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56003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568E529D-67AD-478B-9CD3-271CC3661B0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31879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1F9538E-4573-4768-AE30-095593BBF30A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06" charset="0"/>
                <a:ea typeface="ＭＳ Ｐゴシック" pitchFamily="-106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06" charset="0"/>
              <a:ea typeface="ＭＳ Ｐゴシック" pitchFamily="-106" charset="-128"/>
              <a:cs typeface="+mn-cs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1233488"/>
            <a:ext cx="5916613" cy="3328987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kumimoji="0" lang="en-US" altLang="ja-JP">
                <a:latin typeface="Times New Roman" pitchFamily="-106" charset="0"/>
              </a:rPr>
              <a:t>Form 1-A</a:t>
            </a:r>
            <a:endParaRPr kumimoji="0" lang="ja-JP" altLang="en-US">
              <a:latin typeface="Times New Roman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23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89A43-C21E-4339-B385-6B31EFB63B3E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613B6B-4CFA-4CAD-B1E4-59B40905D1F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C2916-29FC-4A9C-B3A7-B885D7B6FA6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46498E-1117-4D33-B938-CD8CFF83886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F6F9F8-F1EE-4F8D-AFFF-4FFD0DDD7224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A07600-438F-41CE-9E9D-AF6712979FEB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4A75A9-ADE3-4998-9B9A-B71B19EDD0C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17E60B-C6BD-4926-942D-4AC0EB1793C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42CBD1-0A9D-4A88-BE41-B9274F57F354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7DFA84-22A9-4FF8-B0FB-3626BB82DE5E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7E0880-3809-472A-BAFD-6E58E78596F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FAE3385-2DA1-4D03-84BE-B434F860DA2E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正方形/長方形 4"/>
          <p:cNvSpPr>
            <a:spLocks noChangeArrowheads="1"/>
          </p:cNvSpPr>
          <p:nvPr/>
        </p:nvSpPr>
        <p:spPr bwMode="auto">
          <a:xfrm>
            <a:off x="1896533" y="2878667"/>
            <a:ext cx="8558742" cy="3522133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-106" charset="0"/>
              <a:ea typeface="ＭＳ Ｐゴシック" pitchFamily="-106" charset="-128"/>
              <a:cs typeface="+mn-cs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F5EC4AC-FD6D-9EB2-3B45-28523E7D15A3}"/>
              </a:ext>
            </a:extLst>
          </p:cNvPr>
          <p:cNvSpPr/>
          <p:nvPr/>
        </p:nvSpPr>
        <p:spPr>
          <a:xfrm>
            <a:off x="1555241" y="1523089"/>
            <a:ext cx="9081519" cy="1608043"/>
          </a:xfrm>
          <a:prstGeom prst="rect">
            <a:avLst/>
          </a:prstGeom>
          <a:solidFill>
            <a:srgbClr val="000080"/>
          </a:solidFill>
          <a:ln>
            <a:solidFill>
              <a:srgbClr val="0000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ＣＯＩ </a:t>
            </a:r>
            <a:r>
              <a:rPr kumimoji="0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disclosure</a:t>
            </a:r>
            <a:br>
              <a:rPr kumimoji="0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</a:br>
            <a:r>
              <a:rPr kumimoji="0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　</a:t>
            </a:r>
            <a:r>
              <a:rPr kumimoji="0" lang="en-US" altLang="ja-JP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chair</a:t>
            </a:r>
            <a:r>
              <a:rPr kumimoji="0" lang="ja-JP" altLang="en-US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：</a:t>
            </a:r>
            <a:r>
              <a:rPr kumimoji="0" lang="ja-JP" altLang="en-US" sz="3200" b="1" i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 </a:t>
            </a:r>
            <a:r>
              <a:rPr kumimoji="0" lang="ja-JP" alt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●●</a:t>
            </a:r>
            <a:r>
              <a:rPr kumimoji="0" lang="en-US" altLang="ja-JP" sz="2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 </a:t>
            </a:r>
            <a:r>
              <a:rPr kumimoji="0" lang="ja-JP" alt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●●</a:t>
            </a:r>
            <a:endParaRPr kumimoji="0" lang="en-US" altLang="ja-JP" sz="12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8786D0A7-DC81-ACF8-42DB-41B7A820807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7015" y="274530"/>
            <a:ext cx="928370" cy="928370"/>
          </a:xfrm>
          <a:prstGeom prst="rect">
            <a:avLst/>
          </a:prstGeom>
        </p:spPr>
      </p:pic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1518B75B-5041-D2E5-12EE-611A25A3765F}"/>
              </a:ext>
            </a:extLst>
          </p:cNvPr>
          <p:cNvCxnSpPr>
            <a:cxnSpLocks/>
          </p:cNvCxnSpPr>
          <p:nvPr/>
        </p:nvCxnSpPr>
        <p:spPr>
          <a:xfrm>
            <a:off x="1427019" y="1283859"/>
            <a:ext cx="9337963" cy="0"/>
          </a:xfrm>
          <a:prstGeom prst="line">
            <a:avLst/>
          </a:prstGeom>
          <a:ln w="88900" cmpd="sng">
            <a:solidFill>
              <a:srgbClr val="0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C665F07-86CC-4168-316F-6DC1E51B77F7}"/>
              </a:ext>
            </a:extLst>
          </p:cNvPr>
          <p:cNvSpPr txBox="1"/>
          <p:nvPr/>
        </p:nvSpPr>
        <p:spPr>
          <a:xfrm>
            <a:off x="2576946" y="265294"/>
            <a:ext cx="81212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The 17th International Symposium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on IgA Nephropathy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60318D58-F60F-78B8-3A54-8B8AF0EBE49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27019" y="3349482"/>
            <a:ext cx="9337963" cy="30988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buNone/>
            </a:pPr>
            <a:r>
              <a:rPr kumimoji="0" lang="en-US" altLang="ja-JP" sz="2800" b="1" dirty="0">
                <a:solidFill>
                  <a:srgbClr val="00008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I have the following relationships to disclose any COI for this research presentation within the period of 36 months.</a:t>
            </a:r>
            <a:endParaRPr kumimoji="0" lang="en-US" altLang="ja-JP" sz="3600" b="1" dirty="0">
              <a:solidFill>
                <a:srgbClr val="00008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1600" b="1" dirty="0">
              <a:solidFill>
                <a:srgbClr val="00008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r>
              <a:rPr kumimoji="0" lang="en-US" altLang="ja-JP" sz="2000" b="1" dirty="0">
                <a:solidFill>
                  <a:srgbClr val="00008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* Employment/Leadership position/Advisory role: 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r>
              <a:rPr kumimoji="0" lang="en-US" altLang="ja-JP" sz="2000" b="1" dirty="0">
                <a:solidFill>
                  <a:srgbClr val="00008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* Stock ownership or options: 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r>
              <a:rPr kumimoji="0" lang="en-US" altLang="ja-JP" sz="2000" b="1" dirty="0">
                <a:solidFill>
                  <a:srgbClr val="00008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* Patent royalties/licensing fees: 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r>
              <a:rPr kumimoji="0" lang="en-US" altLang="ja-JP" sz="2000" b="1" dirty="0">
                <a:solidFill>
                  <a:srgbClr val="00008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* Honoraria (e.g. lecture fees):               </a:t>
            </a:r>
            <a:r>
              <a:rPr kumimoji="0" lang="en-US" altLang="ja-JP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list the name of commercial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r>
              <a:rPr kumimoji="0" lang="en-US" altLang="ja-JP" sz="2000" b="1" dirty="0">
                <a:solidFill>
                  <a:srgbClr val="00008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* Manuscript fees:                                   </a:t>
            </a:r>
            <a:r>
              <a:rPr kumimoji="0" lang="en-US" altLang="ja-JP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entity(</a:t>
            </a:r>
            <a:r>
              <a:rPr kumimoji="0" lang="en-US" altLang="ja-JP" sz="2000" b="1" dirty="0" err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ies</a:t>
            </a:r>
            <a:r>
              <a:rPr kumimoji="0" lang="en-US" altLang="ja-JP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)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r>
              <a:rPr kumimoji="0" lang="en-US" altLang="ja-JP" sz="2000" b="1" dirty="0">
                <a:solidFill>
                  <a:srgbClr val="00008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* Research funding: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r>
              <a:rPr kumimoji="0" lang="en-US" altLang="ja-JP" sz="2000" b="1" dirty="0">
                <a:solidFill>
                  <a:srgbClr val="00008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* Subsidies or Donations: 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r>
              <a:rPr kumimoji="0" lang="en-US" altLang="ja-JP" sz="2000" b="1" dirty="0">
                <a:solidFill>
                  <a:srgbClr val="00008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* Endowed departments by commercial entities: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r>
              <a:rPr kumimoji="0" lang="en-US" altLang="ja-JP" sz="2000" b="1" dirty="0">
                <a:solidFill>
                  <a:srgbClr val="00008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* Travel fees, gifts, and others: </a:t>
            </a:r>
          </a:p>
          <a:p>
            <a:pPr>
              <a:lnSpc>
                <a:spcPct val="80000"/>
              </a:lnSpc>
            </a:pPr>
            <a:endParaRPr kumimoji="0" lang="en-US" altLang="ja-JP" sz="2000" b="1" dirty="0">
              <a:solidFill>
                <a:srgbClr val="00008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330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690</TotalTime>
  <Words>110</Words>
  <Application>Microsoft Office PowerPoint</Application>
  <PresentationFormat>ワイド画面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Times New Roman</vt:lpstr>
      <vt:lpstr>Office テーマ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Takahashi Mari</cp:lastModifiedBy>
  <cp:revision>116</cp:revision>
  <dcterms:created xsi:type="dcterms:W3CDTF">2000-09-04T17:39:07Z</dcterms:created>
  <dcterms:modified xsi:type="dcterms:W3CDTF">2023-06-29T03:02:41Z</dcterms:modified>
</cp:coreProperties>
</file>