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42CC75-1F62-CA9D-442F-DE95CB432D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7679121-04D7-C1C6-5D59-455C569FA5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C5AC7D-DF5E-B115-1B40-93EAA0199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6BAE-ECA1-407C-B13C-CBB09725B47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754D63-B565-55EC-417D-63CE8DB45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05310E-01D1-8AA6-EE08-7DBDFED4B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06AE-974B-4947-B7AB-5CAD31522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7158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F26898-29AD-EA91-2F52-21E336058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D82F094-DCE1-F800-AAE0-02315B2A4C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7A03D9-3C46-2629-D14B-29099F376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6BAE-ECA1-407C-B13C-CBB09725B47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2F027E-B55B-D508-5E0B-4964BF5F5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DBCDB5-4B07-90FD-F0C4-8CEFCED9A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06AE-974B-4947-B7AB-5CAD31522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8512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87E54EA-2D72-43F6-715D-2F6327C560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52EB11E-F4C5-0F6A-FAD8-A7A9BFDF8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0BA0CB-F357-4038-58D2-E9EEC69E0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6BAE-ECA1-407C-B13C-CBB09725B47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22F50A-ABB6-44FF-BFF5-71C06A754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CFFDD1-EFB4-DD48-9531-22F94DFE3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06AE-974B-4947-B7AB-5CAD31522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8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0F82B0-7301-0F9B-333E-8C54CB414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04F4A7-AC98-C29A-CA5A-EE5AA01F8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7440E8-28AB-1C47-7158-F00D72D5B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6BAE-ECA1-407C-B13C-CBB09725B47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DB1A43-12C2-5C52-2A48-57664F4DC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94ABDD-7B9F-3503-F7A7-C8ECFF2E9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06AE-974B-4947-B7AB-5CAD31522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986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A94B0D-B233-DB57-C26F-1B8A1C21C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EE7737D-DCD2-3FAE-D06E-138A17C2BE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A58DF2-D976-9D38-B3D3-D6227BE8C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6BAE-ECA1-407C-B13C-CBB09725B47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897899-D56F-3754-FA23-6282A0EE3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EE2645C-B246-1C49-602A-E40332D3E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06AE-974B-4947-B7AB-5CAD31522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84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52B0AF-676E-92F3-E2CC-EAD7584AD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88C61B2-5D6B-E863-02E3-A98B9743B1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C4E922A-1E3B-A2F8-19C0-F478FB1A89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3576CC-3963-0312-071A-CA3C99A1E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6BAE-ECA1-407C-B13C-CBB09725B47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298759D-4ACE-42BE-BCAB-8032475BD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EAB5BE-7AB3-A94C-E5B0-005F0FB73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06AE-974B-4947-B7AB-5CAD31522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244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ABAC89-9C14-8D65-887B-7F2097396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F4649C0-5C69-65CC-8875-9080E195DA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440BF67-8A80-6FED-F372-F51D365EA6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658D721-D343-8B08-459A-CD7050F157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2F7FDA3-3959-4A44-4F45-035ADEBEFC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9BADC9A-67DC-3C97-A6B8-E690081ED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6BAE-ECA1-407C-B13C-CBB09725B47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691525E-D1AA-D8F9-0D53-1E7662CDD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6DDDB41-D4D5-AF68-4DAD-0474CECFD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06AE-974B-4947-B7AB-5CAD31522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617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F90BBA-2449-1899-D77C-F3A564339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9227E21-B6A6-4409-3957-B92F9A960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6BAE-ECA1-407C-B13C-CBB09725B47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571DFD6-6058-8BA8-0D18-0934DA55D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43751CF-CE17-9005-F56C-2B5C43929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06AE-974B-4947-B7AB-5CAD31522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4742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8ECC845-7CF9-0135-3C97-AD8F9BED7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6BAE-ECA1-407C-B13C-CBB09725B47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78A4A5A-1387-3267-EB39-9FE66B2FC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1B35F89-FDED-EE4F-F825-ED3770D11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06AE-974B-4947-B7AB-5CAD31522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518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5226B0-1A9C-C316-7FAF-1677BDDD9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86A0A2-51BE-238B-574A-E27433875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46F50A8-6C7D-CA9B-08DC-106DB70E81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A55549E-9989-87E7-3DEC-3049FE367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6BAE-ECA1-407C-B13C-CBB09725B47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7292A9-9CC5-6185-2E32-9E19514CA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1327D4-8814-290D-F7D7-DE55E1A08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06AE-974B-4947-B7AB-5CAD31522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7187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89CA55-B109-F08C-57C8-0F0A9AC11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218F207-E01E-E66F-BE4A-1B7B9794B4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FF185F-A04B-E164-D417-71D5973119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4657B82-E80F-E281-F01B-FF3B3C2C0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6BAE-ECA1-407C-B13C-CBB09725B47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DAADF61-E0AD-DCCF-4FCF-E57EECE44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BC6849A-F19B-090C-D457-3D597072D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06AE-974B-4947-B7AB-5CAD31522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3182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F1CFFCA-C5B3-46F8-9018-E60F45529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71B8475-E90E-F559-2E41-EDC14E28D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1F7AA6-0421-EBBC-695E-4ED92AF504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F56BAE-ECA1-407C-B13C-CBB09725B47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FA1003-13B9-1FA6-6C1E-1C41D07066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3E3069-964E-604D-14B5-FF3CE24CFD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6606AE-974B-4947-B7AB-5CAD31522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475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C99C2C6-369C-90FE-E540-84FB42ACC3B5}"/>
              </a:ext>
            </a:extLst>
          </p:cNvPr>
          <p:cNvSpPr txBox="1"/>
          <p:nvPr/>
        </p:nvSpPr>
        <p:spPr>
          <a:xfrm>
            <a:off x="171450" y="314325"/>
            <a:ext cx="501015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様式１（開示情報ない場合）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FB43B4F-A2E8-93C5-61F6-F053FE23DE85}"/>
              </a:ext>
            </a:extLst>
          </p:cNvPr>
          <p:cNvSpPr txBox="1"/>
          <p:nvPr/>
        </p:nvSpPr>
        <p:spPr>
          <a:xfrm>
            <a:off x="1114424" y="1132998"/>
            <a:ext cx="9963150" cy="2000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日本人工臓器学会</a:t>
            </a:r>
            <a:endParaRPr lang="en-US" altLang="zh-TW" sz="4400" b="1" i="0" u="none" strike="noStrike" baseline="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zh-TW" altLang="en-US" sz="44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利益相反（ＣＯＩ）開示</a:t>
            </a:r>
            <a:endParaRPr lang="en-US" altLang="zh-TW" sz="4400" b="1" i="0" u="none" strike="noStrike" baseline="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zh-TW" altLang="en-US" sz="36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筆頭発表者名：○○</a:t>
            </a:r>
            <a:r>
              <a:rPr lang="ja-JP" altLang="en-US" sz="36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zh-TW" altLang="en-US" sz="36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endParaRPr kumimoji="1" lang="ja-JP" altLang="en-US" sz="36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0331D97-34F1-7552-B7A8-1496EC5A50C0}"/>
              </a:ext>
            </a:extLst>
          </p:cNvPr>
          <p:cNvSpPr txBox="1"/>
          <p:nvPr/>
        </p:nvSpPr>
        <p:spPr>
          <a:xfrm>
            <a:off x="1609723" y="3531006"/>
            <a:ext cx="89725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/>
              <a:t>演題発表に関連し、開示すべき</a:t>
            </a:r>
            <a:r>
              <a:rPr kumimoji="1" lang="en-US" altLang="ja-JP" sz="3200" b="1" dirty="0"/>
              <a:t>CO I </a:t>
            </a:r>
            <a:r>
              <a:rPr kumimoji="1" lang="ja-JP" altLang="en-US" sz="3200" b="1" dirty="0"/>
              <a:t>関係にある</a:t>
            </a:r>
          </a:p>
          <a:p>
            <a:r>
              <a:rPr kumimoji="1" lang="ja-JP" altLang="en-US" sz="3200" b="1" dirty="0"/>
              <a:t>企業などはありません。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8AB48F2-106B-B343-8C55-9F80E46BD629}"/>
              </a:ext>
            </a:extLst>
          </p:cNvPr>
          <p:cNvSpPr txBox="1"/>
          <p:nvPr/>
        </p:nvSpPr>
        <p:spPr>
          <a:xfrm>
            <a:off x="1114424" y="5005685"/>
            <a:ext cx="978217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b="1" dirty="0">
                <a:solidFill>
                  <a:srgbClr val="EE0000"/>
                </a:solidFill>
              </a:rPr>
              <a:t>※</a:t>
            </a:r>
            <a:r>
              <a:rPr lang="ja-JP" altLang="en-US" sz="3200" b="1" dirty="0">
                <a:solidFill>
                  <a:srgbClr val="EE0000"/>
                </a:solidFill>
              </a:rPr>
              <a:t>この</a:t>
            </a:r>
            <a:r>
              <a:rPr lang="ja-JP" altLang="en-US" sz="2800" b="1" dirty="0">
                <a:solidFill>
                  <a:srgbClr val="EE0000"/>
                </a:solidFill>
              </a:rPr>
              <a:t>形式はサンプルなので、必要な情報が開示されれば、　</a:t>
            </a:r>
            <a:endParaRPr lang="en-US" altLang="ja-JP" sz="2800" b="1" dirty="0">
              <a:solidFill>
                <a:srgbClr val="EE0000"/>
              </a:solidFill>
            </a:endParaRPr>
          </a:p>
          <a:p>
            <a:r>
              <a:rPr lang="ja-JP" altLang="en-US" sz="2800" b="1" dirty="0">
                <a:solidFill>
                  <a:srgbClr val="EE0000"/>
                </a:solidFill>
              </a:rPr>
              <a:t>　形式は自由です。</a:t>
            </a:r>
          </a:p>
        </p:txBody>
      </p:sp>
    </p:spTree>
    <p:extLst>
      <p:ext uri="{BB962C8B-B14F-4D97-AF65-F5344CB8AC3E}">
        <p14:creationId xmlns:p14="http://schemas.microsoft.com/office/powerpoint/2010/main" val="3505968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192BDC2-3619-A3BC-B44C-DFED663CB277}"/>
              </a:ext>
            </a:extLst>
          </p:cNvPr>
          <p:cNvSpPr txBox="1"/>
          <p:nvPr/>
        </p:nvSpPr>
        <p:spPr>
          <a:xfrm>
            <a:off x="171450" y="314325"/>
            <a:ext cx="501015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様式１（開示情報ある場合）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9040C5-A530-BAFD-BBC8-E78EC3CBA835}"/>
              </a:ext>
            </a:extLst>
          </p:cNvPr>
          <p:cNvSpPr txBox="1"/>
          <p:nvPr/>
        </p:nvSpPr>
        <p:spPr>
          <a:xfrm>
            <a:off x="1114424" y="1132998"/>
            <a:ext cx="9963150" cy="2000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日本人工臓器学会</a:t>
            </a:r>
            <a:endParaRPr lang="en-US" altLang="zh-TW" sz="4400" b="1" i="0" u="none" strike="noStrike" baseline="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zh-TW" altLang="en-US" sz="44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利益相反（ＣＯＩ）開示</a:t>
            </a:r>
            <a:endParaRPr lang="en-US" altLang="zh-TW" sz="4400" b="1" i="0" u="none" strike="noStrike" baseline="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zh-TW" altLang="en-US" sz="36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筆頭発表者名：○○</a:t>
            </a:r>
            <a:r>
              <a:rPr lang="ja-JP" altLang="en-US" sz="36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zh-TW" altLang="en-US" sz="36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endParaRPr kumimoji="1" lang="ja-JP" altLang="en-US" sz="3600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161253A-3713-2B4A-2B22-1DD6FFC05382}"/>
              </a:ext>
            </a:extLst>
          </p:cNvPr>
          <p:cNvSpPr txBox="1"/>
          <p:nvPr/>
        </p:nvSpPr>
        <p:spPr>
          <a:xfrm>
            <a:off x="3047999" y="4097596"/>
            <a:ext cx="6096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4000" b="1" dirty="0"/>
              <a:t>○○○○から研究資金の</a:t>
            </a:r>
          </a:p>
          <a:p>
            <a:pPr algn="ctr"/>
            <a:r>
              <a:rPr lang="ja-JP" altLang="en-US" sz="4000" b="1" dirty="0"/>
              <a:t>提供を受けました</a:t>
            </a:r>
          </a:p>
        </p:txBody>
      </p:sp>
    </p:spTree>
    <p:extLst>
      <p:ext uri="{BB962C8B-B14F-4D97-AF65-F5344CB8AC3E}">
        <p14:creationId xmlns:p14="http://schemas.microsoft.com/office/powerpoint/2010/main" val="89462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192BDC2-3619-A3BC-B44C-DFED663CB277}"/>
              </a:ext>
            </a:extLst>
          </p:cNvPr>
          <p:cNvSpPr txBox="1"/>
          <p:nvPr/>
        </p:nvSpPr>
        <p:spPr>
          <a:xfrm>
            <a:off x="171450" y="314325"/>
            <a:ext cx="501015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様式１（開示情報ある場合）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9040C5-A530-BAFD-BBC8-E78EC3CBA835}"/>
              </a:ext>
            </a:extLst>
          </p:cNvPr>
          <p:cNvSpPr txBox="1"/>
          <p:nvPr/>
        </p:nvSpPr>
        <p:spPr>
          <a:xfrm>
            <a:off x="1114424" y="1132998"/>
            <a:ext cx="9963150" cy="2000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日本人工臓器学会</a:t>
            </a:r>
            <a:endParaRPr lang="en-US" altLang="zh-TW" sz="4400" b="1" i="0" u="none" strike="noStrike" baseline="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zh-TW" altLang="en-US" sz="44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利益相反（ＣＯＩ）開示</a:t>
            </a:r>
            <a:endParaRPr lang="en-US" altLang="zh-TW" sz="4400" b="1" i="0" u="none" strike="noStrike" baseline="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zh-TW" altLang="en-US" sz="36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筆頭発表者名：○○</a:t>
            </a:r>
            <a:r>
              <a:rPr lang="ja-JP" altLang="en-US" sz="36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zh-TW" altLang="en-US" sz="36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endParaRPr kumimoji="1" lang="ja-JP" altLang="en-US" sz="3600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161253A-3713-2B4A-2B22-1DD6FFC05382}"/>
              </a:ext>
            </a:extLst>
          </p:cNvPr>
          <p:cNvSpPr txBox="1"/>
          <p:nvPr/>
        </p:nvSpPr>
        <p:spPr>
          <a:xfrm>
            <a:off x="3047999" y="4097596"/>
            <a:ext cx="6096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4000" b="1" dirty="0"/>
              <a:t>○○○○から講演料の</a:t>
            </a:r>
          </a:p>
          <a:p>
            <a:pPr algn="ctr"/>
            <a:r>
              <a:rPr lang="ja-JP" altLang="en-US" sz="4000" b="1" dirty="0"/>
              <a:t>提供を受けました</a:t>
            </a:r>
          </a:p>
        </p:txBody>
      </p:sp>
    </p:spTree>
    <p:extLst>
      <p:ext uri="{BB962C8B-B14F-4D97-AF65-F5344CB8AC3E}">
        <p14:creationId xmlns:p14="http://schemas.microsoft.com/office/powerpoint/2010/main" val="3556804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192BDC2-3619-A3BC-B44C-DFED663CB277}"/>
              </a:ext>
            </a:extLst>
          </p:cNvPr>
          <p:cNvSpPr txBox="1"/>
          <p:nvPr/>
        </p:nvSpPr>
        <p:spPr>
          <a:xfrm>
            <a:off x="171450" y="314325"/>
            <a:ext cx="501015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様式１（開示情報ある場合）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9040C5-A530-BAFD-BBC8-E78EC3CBA835}"/>
              </a:ext>
            </a:extLst>
          </p:cNvPr>
          <p:cNvSpPr txBox="1"/>
          <p:nvPr/>
        </p:nvSpPr>
        <p:spPr>
          <a:xfrm>
            <a:off x="1114424" y="1132998"/>
            <a:ext cx="9963150" cy="2000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日本人工臓器学会</a:t>
            </a:r>
            <a:endParaRPr lang="en-US" altLang="zh-TW" sz="4400" b="1" i="0" u="none" strike="noStrike" baseline="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zh-TW" altLang="en-US" sz="44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利益相反（ＣＯＩ）開示</a:t>
            </a:r>
            <a:endParaRPr lang="en-US" altLang="zh-TW" sz="4400" b="1" i="0" u="none" strike="noStrike" baseline="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zh-TW" altLang="en-US" sz="36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筆頭発表者名：○○</a:t>
            </a:r>
            <a:r>
              <a:rPr lang="ja-JP" altLang="en-US" sz="36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zh-TW" altLang="en-US" sz="36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endParaRPr kumimoji="1" lang="ja-JP" altLang="en-US" sz="3600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161253A-3713-2B4A-2B22-1DD6FFC05382}"/>
              </a:ext>
            </a:extLst>
          </p:cNvPr>
          <p:cNvSpPr txBox="1"/>
          <p:nvPr/>
        </p:nvSpPr>
        <p:spPr>
          <a:xfrm>
            <a:off x="3047999" y="4097596"/>
            <a:ext cx="6096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4000" b="1" dirty="0"/>
              <a:t>○○○○のアドバイザー、</a:t>
            </a:r>
          </a:p>
          <a:p>
            <a:pPr algn="ctr"/>
            <a:r>
              <a:rPr lang="ja-JP" altLang="en-US" sz="4000" b="1" dirty="0"/>
              <a:t>研究資金の提供</a:t>
            </a:r>
          </a:p>
        </p:txBody>
      </p:sp>
    </p:spTree>
    <p:extLst>
      <p:ext uri="{BB962C8B-B14F-4D97-AF65-F5344CB8AC3E}">
        <p14:creationId xmlns:p14="http://schemas.microsoft.com/office/powerpoint/2010/main" val="425973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192BDC2-3619-A3BC-B44C-DFED663CB277}"/>
              </a:ext>
            </a:extLst>
          </p:cNvPr>
          <p:cNvSpPr txBox="1"/>
          <p:nvPr/>
        </p:nvSpPr>
        <p:spPr>
          <a:xfrm>
            <a:off x="161925" y="99059"/>
            <a:ext cx="501015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様式１（開示情報ある場合）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9040C5-A530-BAFD-BBC8-E78EC3CBA835}"/>
              </a:ext>
            </a:extLst>
          </p:cNvPr>
          <p:cNvSpPr txBox="1"/>
          <p:nvPr/>
        </p:nvSpPr>
        <p:spPr>
          <a:xfrm>
            <a:off x="1114424" y="709136"/>
            <a:ext cx="9963150" cy="2000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日本人工臓器学会</a:t>
            </a:r>
            <a:endParaRPr lang="en-US" altLang="zh-TW" sz="4400" b="1" i="0" u="none" strike="noStrike" baseline="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zh-TW" altLang="en-US" sz="44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利益相反（ＣＯＩ）開示</a:t>
            </a:r>
            <a:endParaRPr lang="en-US" altLang="zh-TW" sz="4400" b="1" i="0" u="none" strike="noStrike" baseline="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zh-TW" altLang="en-US" sz="36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筆頭発表者名：○○</a:t>
            </a:r>
            <a:r>
              <a:rPr lang="ja-JP" altLang="en-US" sz="36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zh-TW" altLang="en-US" sz="3600" b="1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endParaRPr kumimoji="1" lang="ja-JP" altLang="en-US" sz="3600" b="1" dirty="0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9F127B75-2AFF-EF3F-6AD3-FDAEBF76B6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03343"/>
              </p:ext>
            </p:extLst>
          </p:nvPr>
        </p:nvGraphicFramePr>
        <p:xfrm>
          <a:off x="1114426" y="2796541"/>
          <a:ext cx="9963148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1">
                  <a:extLst>
                    <a:ext uri="{9D8B030D-6E8A-4147-A177-3AD203B41FA5}">
                      <a16:colId xmlns:a16="http://schemas.microsoft.com/office/drawing/2014/main" val="1294875805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2348661285"/>
                    </a:ext>
                  </a:extLst>
                </a:gridCol>
                <a:gridCol w="1685925">
                  <a:extLst>
                    <a:ext uri="{9D8B030D-6E8A-4147-A177-3AD203B41FA5}">
                      <a16:colId xmlns:a16="http://schemas.microsoft.com/office/drawing/2014/main" val="789087789"/>
                    </a:ext>
                  </a:extLst>
                </a:gridCol>
                <a:gridCol w="3838572">
                  <a:extLst>
                    <a:ext uri="{9D8B030D-6E8A-4147-A177-3AD203B41FA5}">
                      <a16:colId xmlns:a16="http://schemas.microsoft.com/office/drawing/2014/main" val="1537678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金額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該当の状況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該当の有る企業名等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0648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役員・</a:t>
                      </a:r>
                    </a:p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顧問職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万円を超える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なし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2445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利益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</a:rPr>
                        <a:t>100 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万円を超える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</a:rPr>
                        <a:t>/</a:t>
                      </a:r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全株式の 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</a:rPr>
                        <a:t>5% 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を超える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なし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6380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特許使用料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万円を超える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なし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5696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講演料など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万円を超える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なし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357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原稿料など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万円を超える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なし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17534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研究費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万円を超える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○○薬品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2104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zh-CN" altLang="en-US" sz="1600" b="1" dirty="0">
                          <a:solidFill>
                            <a:schemeClr val="tx1"/>
                          </a:solidFill>
                        </a:rPr>
                        <a:t>寄附金</a:t>
                      </a:r>
                    </a:p>
                    <a:p>
                      <a:pPr algn="ctr"/>
                      <a:r>
                        <a:rPr kumimoji="1" lang="zh-CN" altLang="en-US" sz="1600" b="1" dirty="0">
                          <a:solidFill>
                            <a:schemeClr val="tx1"/>
                          </a:solidFill>
                        </a:rPr>
                        <a:t>（奨学寄附金等）</a:t>
                      </a:r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</a:rPr>
                        <a:t>200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万円を超える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なし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598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寄附講座等所属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</a:rPr>
                        <a:t>200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万円を超える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○○製薬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3912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9429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275</Words>
  <Application>Microsoft Office PowerPoint</Application>
  <PresentationFormat>ワイド画面</PresentationFormat>
  <Paragraphs>62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久世 紗里衣</dc:creator>
  <cp:lastModifiedBy>久世 紗里衣</cp:lastModifiedBy>
  <cp:revision>1</cp:revision>
  <dcterms:created xsi:type="dcterms:W3CDTF">2025-10-21T01:20:10Z</dcterms:created>
  <dcterms:modified xsi:type="dcterms:W3CDTF">2025-10-21T01:22:56Z</dcterms:modified>
</cp:coreProperties>
</file>