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2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36" autoAdjust="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8D2E9F-4D52-1DEB-5E04-255BB53ACD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210692-C78A-BA20-00BF-AEB5AEF5B7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28040-5A9D-43F2-9FCF-E314BAFEFC63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5AF82-5F4C-9D28-A39C-0E880F22D7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0ED33D-504F-4FF3-9468-0E0F78010E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F2599-A737-4893-895D-E1250FF7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752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B4889-CAB0-4E2A-80B4-EA22A1C08718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414E3-9391-4713-A2C7-CEA528658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825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B662885A-9FF0-8BC5-597F-54383DBD1B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7DC903E-EA5E-4A6B-B6C9-BCD826F29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743" y="4385437"/>
            <a:ext cx="7214559" cy="1655762"/>
          </a:xfrm>
        </p:spPr>
        <p:txBody>
          <a:bodyPr/>
          <a:lstStyle>
            <a:lvl1pPr marL="0" indent="0" algn="l">
              <a:buNone/>
              <a:defRPr sz="2400">
                <a:latin typeface="Futura Lt BT" panose="020B04020202040203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008A191-1325-DD69-AFAB-111EF377A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743" y="2630652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1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F119352-8172-7BF8-883D-CC310672DD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708D1D-6545-4235-32D0-D9327A327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5307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89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A37E2-AA2B-4D36-99CC-4F5979E1E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93062" cy="1325563"/>
          </a:xfrm>
        </p:spPr>
        <p:txBody>
          <a:bodyPr/>
          <a:lstStyle>
            <a:lvl1pPr>
              <a:defRPr>
                <a:latin typeface="Futura Lt BT" panose="020B04020202040203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E8543-1FB1-42FA-9AF5-5A518ECB9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49928" cy="4351338"/>
          </a:xfrm>
        </p:spPr>
        <p:txBody>
          <a:bodyPr/>
          <a:lstStyle>
            <a:lvl1pPr>
              <a:defRPr>
                <a:latin typeface="Futura Lt BT" panose="020B0402020204020303" pitchFamily="34" charset="0"/>
              </a:defRPr>
            </a:lvl1pPr>
            <a:lvl2pPr>
              <a:defRPr>
                <a:latin typeface="Futura Lt BT" panose="020B0402020204020303" pitchFamily="34" charset="0"/>
              </a:defRPr>
            </a:lvl2pPr>
            <a:lvl3pPr>
              <a:defRPr>
                <a:latin typeface="Futura Lt BT" panose="020B0402020204020303" pitchFamily="34" charset="0"/>
              </a:defRPr>
            </a:lvl3pPr>
            <a:lvl4pPr>
              <a:defRPr>
                <a:latin typeface="Futura Lt BT" panose="020B0402020204020303" pitchFamily="34" charset="0"/>
              </a:defRPr>
            </a:lvl4pPr>
            <a:lvl5pPr>
              <a:defRPr>
                <a:latin typeface="Futura Lt BT" panose="020B04020202040203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811EB36-E396-F3F9-5CD4-BF7B4D09F3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9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12A8DEC7-6AD7-EDED-3AB6-5817FA557D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2FF5E1-3984-55D5-ED71-010F44FE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958259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0A4FB-9C0F-791B-6107-2FC361EFB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42515"/>
            <a:ext cx="5157787" cy="39471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2AC49D-D925-A699-C073-3E780B6EF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42515"/>
            <a:ext cx="5183188" cy="39471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62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877B4-B071-431B-BDDD-C5169B83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53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92B15-6383-4260-85A7-33ECB49A5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05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5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Futura Lt BT" panose="020B0402020204020303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1pPr>
      <a:lvl2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2pPr>
      <a:lvl3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3pPr>
      <a:lvl4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4pPr>
      <a:lvl5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87FA5DE-71B9-9A59-B5F5-6EDAAF10E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Disclosure of Conflict of Interest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EBE0E-7253-429E-1E36-D4865CD21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l" rtl="0" fontAlgn="base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it-IT" sz="2400" b="0" i="0" dirty="0">
              <a:solidFill>
                <a:srgbClr val="000000"/>
              </a:solidFill>
              <a:effectLst/>
              <a:latin typeface="Futura Lt BT" panose="020B0402020204020303"/>
            </a:endParaRPr>
          </a:p>
          <a:p>
            <a:endParaRPr lang="en-GB" sz="2400" dirty="0">
              <a:solidFill>
                <a:srgbClr val="000000"/>
              </a:solidFill>
            </a:endParaRPr>
          </a:p>
          <a:p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5E001A4-3196-2FC6-6664-ABD0B6A9E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65212" y="1591686"/>
            <a:ext cx="10195456" cy="824971"/>
          </a:xfrm>
        </p:spPr>
        <p:txBody>
          <a:bodyPr>
            <a:normAutofit/>
          </a:bodyPr>
          <a:lstStyle/>
          <a:p>
            <a:r>
              <a:rPr lang="en-GB" sz="3200" dirty="0"/>
              <a:t>presenter： </a:t>
            </a:r>
            <a:r>
              <a:rPr lang="en-GB" sz="3200" dirty="0">
                <a:solidFill>
                  <a:schemeClr val="bg1">
                    <a:lumMod val="85000"/>
                  </a:schemeClr>
                </a:solidFill>
              </a:rPr>
              <a:t>presenter’s name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003840B5-D2C5-9EEC-AD2D-156C6B9E3A59}"/>
              </a:ext>
            </a:extLst>
          </p:cNvPr>
          <p:cNvSpPr txBox="1">
            <a:spLocks/>
          </p:cNvSpPr>
          <p:nvPr/>
        </p:nvSpPr>
        <p:spPr>
          <a:xfrm>
            <a:off x="1065212" y="2590799"/>
            <a:ext cx="10195456" cy="375126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30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utura Lt BT" panose="020B0402020204020303" pitchFamily="34" charset="0"/>
                <a:ea typeface="Adobe Myungjo Std M" panose="02020600000000000000" pitchFamily="18" charset="-128"/>
                <a:cs typeface="Aharoni" panose="02010803020104030203" pitchFamily="2" charset="-79"/>
              </a:defRPr>
            </a:lvl1pPr>
            <a:lvl2pPr marL="230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utura Lt BT" panose="020B0402020204020303" pitchFamily="34" charset="0"/>
                <a:ea typeface="Adobe Myungjo Std M" panose="02020600000000000000" pitchFamily="18" charset="-128"/>
                <a:cs typeface="Aharoni" panose="02010803020104030203" pitchFamily="2" charset="-79"/>
              </a:defRPr>
            </a:lvl2pPr>
            <a:lvl3pPr marL="230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utura Lt BT" panose="020B0402020204020303" pitchFamily="34" charset="0"/>
                <a:ea typeface="Adobe Myungjo Std M" panose="02020600000000000000" pitchFamily="18" charset="-128"/>
                <a:cs typeface="Aharoni" panose="02010803020104030203" pitchFamily="2" charset="-79"/>
              </a:defRPr>
            </a:lvl3pPr>
            <a:lvl4pPr marL="230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utura Lt BT" panose="020B0402020204020303" pitchFamily="34" charset="0"/>
                <a:ea typeface="Adobe Myungjo Std M" panose="02020600000000000000" pitchFamily="18" charset="-128"/>
                <a:cs typeface="Aharoni" panose="02010803020104030203" pitchFamily="2" charset="-79"/>
              </a:defRPr>
            </a:lvl4pPr>
            <a:lvl5pPr marL="230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Futura Lt BT" panose="020B0402020204020303" pitchFamily="34" charset="0"/>
                <a:ea typeface="Adobe Myungjo Std M" panose="02020600000000000000" pitchFamily="18" charset="-128"/>
                <a:cs typeface="Aharoni" panose="02010803020104030203" pitchFamily="2" charset="-79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" indent="0">
              <a:buFont typeface="Arial" panose="020B0604020202020204" pitchFamily="34" charset="0"/>
              <a:buNone/>
            </a:pPr>
            <a:r>
              <a:rPr lang="en-US" sz="3200" dirty="0"/>
              <a:t>I have the following relationships to disclose any COI for this research presentation within the period of 36 months.</a:t>
            </a:r>
          </a:p>
          <a:p>
            <a:pPr marL="1800" indent="0">
              <a:buFont typeface="Arial" panose="020B0604020202020204" pitchFamily="34" charset="0"/>
              <a:buNone/>
            </a:pPr>
            <a:endParaRPr lang="en-US" sz="3200" dirty="0"/>
          </a:p>
          <a:p>
            <a:pPr marL="1800" indent="0">
              <a:buFont typeface="Arial" panose="020B0604020202020204" pitchFamily="34" charset="0"/>
              <a:buNone/>
            </a:pPr>
            <a:r>
              <a:rPr lang="en-US" sz="3200" dirty="0"/>
              <a:t>* Employment/Leadership position/Advisory role: </a:t>
            </a:r>
          </a:p>
          <a:p>
            <a:pPr marL="1800" indent="0">
              <a:buFont typeface="Arial" panose="020B0604020202020204" pitchFamily="34" charset="0"/>
              <a:buNone/>
            </a:pPr>
            <a:r>
              <a:rPr lang="en-US" sz="3200" dirty="0"/>
              <a:t>* Stock ownership or options: </a:t>
            </a:r>
          </a:p>
          <a:p>
            <a:pPr marL="1800" indent="0">
              <a:buFont typeface="Arial" panose="020B0604020202020204" pitchFamily="34" charset="0"/>
              <a:buNone/>
            </a:pPr>
            <a:r>
              <a:rPr lang="en-US" sz="3200" dirty="0"/>
              <a:t>* Patent royalties/licensing fees: </a:t>
            </a:r>
          </a:p>
          <a:p>
            <a:pPr marL="1800" indent="0">
              <a:buFont typeface="Arial" panose="020B0604020202020204" pitchFamily="34" charset="0"/>
              <a:buNone/>
            </a:pPr>
            <a:r>
              <a:rPr lang="en-US" sz="3200" dirty="0"/>
              <a:t>* Honoraria (e.g. lecture fees):</a:t>
            </a:r>
          </a:p>
          <a:p>
            <a:pPr marL="1800" indent="0">
              <a:buFont typeface="Arial" panose="020B0604020202020204" pitchFamily="34" charset="0"/>
              <a:buNone/>
            </a:pPr>
            <a:r>
              <a:rPr lang="en-US" sz="3200" dirty="0"/>
              <a:t>* Manuscript fees: </a:t>
            </a:r>
          </a:p>
          <a:p>
            <a:pPr marL="1800" indent="0">
              <a:buFont typeface="Arial" panose="020B0604020202020204" pitchFamily="34" charset="0"/>
              <a:buNone/>
            </a:pPr>
            <a:r>
              <a:rPr lang="en-US" sz="3200" dirty="0"/>
              <a:t>* Research funding:</a:t>
            </a:r>
          </a:p>
          <a:p>
            <a:pPr marL="1800" indent="0">
              <a:buFont typeface="Arial" panose="020B0604020202020204" pitchFamily="34" charset="0"/>
              <a:buNone/>
            </a:pPr>
            <a:r>
              <a:rPr lang="en-US" sz="3200" dirty="0"/>
              <a:t>* Subsidies or Donations: </a:t>
            </a:r>
          </a:p>
          <a:p>
            <a:pPr marL="1800" indent="0">
              <a:buFont typeface="Arial" panose="020B0604020202020204" pitchFamily="34" charset="0"/>
              <a:buNone/>
            </a:pPr>
            <a:r>
              <a:rPr lang="en-US" sz="3200" dirty="0"/>
              <a:t>* Endowed departments by commercial entities:</a:t>
            </a:r>
          </a:p>
          <a:p>
            <a:pPr marL="1800" indent="0">
              <a:buFont typeface="Arial" panose="020B0604020202020204" pitchFamily="34" charset="0"/>
              <a:buNone/>
            </a:pPr>
            <a:r>
              <a:rPr lang="en-US" sz="3200" dirty="0"/>
              <a:t>* Travel fees, gifts, and others: </a:t>
            </a:r>
          </a:p>
        </p:txBody>
      </p:sp>
    </p:spTree>
    <p:extLst>
      <p:ext uri="{BB962C8B-B14F-4D97-AF65-F5344CB8AC3E}">
        <p14:creationId xmlns:p14="http://schemas.microsoft.com/office/powerpoint/2010/main" val="3610196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 ERA" id="{E0B309D2-AE76-4D36-9A5C-814A05C73E4B}" vid="{F97A5D81-0A9D-4E2C-8135-5B623D70E3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3D47811BA6F1B4F9C8DDBD669E7F316" ma:contentTypeVersion="0" ma:contentTypeDescription="Creare un nuovo documento." ma:contentTypeScope="" ma:versionID="52a8115f2e9e49646abfc7ef48f9209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fea9b2fbf922795d328deade55af85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A6F5A5-A942-4E77-99A1-F079A285F0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3531EEA-56FC-4FC7-A0AE-C10B233A6A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900E6D-02B2-48B1-B81B-F21C1C61228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ERA</Template>
  <TotalTime>1173</TotalTime>
  <Words>90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Futura Lt BT</vt:lpstr>
      <vt:lpstr>Arial</vt:lpstr>
      <vt:lpstr>Calibri</vt:lpstr>
      <vt:lpstr>Office Theme</vt:lpstr>
      <vt:lpstr>Disclosure of Conflict of Interest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Azzolini - ERA</dc:creator>
  <cp:lastModifiedBy>Mari Takahashi</cp:lastModifiedBy>
  <cp:revision>36</cp:revision>
  <dcterms:created xsi:type="dcterms:W3CDTF">2021-11-05T14:49:56Z</dcterms:created>
  <dcterms:modified xsi:type="dcterms:W3CDTF">2024-06-13T08:19:28Z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0x010100C3D47811BA6F1B4F9C8DDBD669E7F316</vt:lpwstr>
  </property>
</Properties>
</file>